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85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3" r:id="rId3"/>
    <p:sldId id="259" r:id="rId4"/>
    <p:sldId id="258" r:id="rId5"/>
    <p:sldId id="257" r:id="rId6"/>
    <p:sldId id="260" r:id="rId7"/>
    <p:sldId id="275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4" r:id="rId18"/>
    <p:sldId id="278" r:id="rId19"/>
    <p:sldId id="277" r:id="rId20"/>
    <p:sldId id="279" r:id="rId21"/>
    <p:sldId id="276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 &amp; P U. patel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6D16C-8058-49E1-A10C-BBE50D7B91E4}" type="datetime1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FD4B1-6617-48D0-AD55-47812E6E7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3099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 &amp; P U. patel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9C74-C746-4A16-8F57-39D9C6D531D0}" type="datetime1">
              <a:rPr lang="en-US" smtClean="0"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4DD7-F8B2-4319-9C0B-0850059BA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1169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U &amp; P U. patel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6EA0E11-F091-4EC3-A05B-049A3B0AB866}" type="datetime1">
              <a:rPr lang="en-US" smtClean="0"/>
              <a:t>4/26/2018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4DD7-F8B2-4319-9C0B-0850059BAB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1619662"/>
            <a:ext cx="11264899" cy="2141199"/>
          </a:xfrm>
        </p:spPr>
        <p:txBody>
          <a:bodyPr anchor="t">
            <a:normAutofit/>
          </a:bodyPr>
          <a:lstStyle>
            <a:lvl1pPr algn="ctr"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219856"/>
            <a:ext cx="3670852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ECB8-7409-45D1-A1D0-725403C8E353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199" y="3990358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9507"/>
            <a:ext cx="12168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U &amp; P U. Patel</a:t>
            </a:r>
            <a:r>
              <a:rPr lang="en-US" sz="25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Engineering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9900" y="139016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8B47-FE91-4F21-BD2F-678A84A3D1E8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9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352551"/>
            <a:ext cx="112903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4589463"/>
            <a:ext cx="11290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2613-5732-477F-BB27-014FEF1A2FFA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439841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691662"/>
            <a:ext cx="5533335" cy="47238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1691660"/>
            <a:ext cx="5531678" cy="47238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3A535-AEA3-45AD-8E60-37AE3F407981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2621159"/>
            <a:ext cx="5533335" cy="37943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2621159"/>
            <a:ext cx="5531678" cy="37943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6A4-718D-4E29-9106-A708356872D1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469900" y="1719605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4"/>
          </p:nvPr>
        </p:nvSpPr>
        <p:spPr>
          <a:xfrm>
            <a:off x="6226865" y="1719604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2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ACCD-3BBC-4AF7-92A2-921C3E9BBAA7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02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B774-7964-4D34-9717-39D2EB621814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8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9900" y="711200"/>
            <a:ext cx="11290300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1703664"/>
            <a:ext cx="11290300" cy="459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4667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8796B1CD-C227-4F58-A5B7-5033F0EE5823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250" y="6484244"/>
            <a:ext cx="670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25189" y="6492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http://nptel.ac.in/LocalChapter/Assets/college_logo/304_logo.jpg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9"/>
            <a:ext cx="1298713" cy="66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62" y="53008"/>
            <a:ext cx="2398644" cy="546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8916" y="6466782"/>
            <a:ext cx="122015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3" r:id="rId5"/>
    <p:sldLayoutId id="2147483791" r:id="rId6"/>
    <p:sldLayoutId id="2147483792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PowerPoint_Presentation1.ppt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Questions/1169094/Crystal-report-in-Csharp-windows-application" TargetMode="External"/><Relationship Id="rId2" Type="http://schemas.openxmlformats.org/officeDocument/2006/relationships/hyperlink" Target="https://www.w3schools.com/w3css/w3css_modal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zureknowledg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9713" y="2078657"/>
            <a:ext cx="9365362" cy="1550035"/>
          </a:xfrm>
        </p:spPr>
        <p:txBody>
          <a:bodyPr/>
          <a:lstStyle/>
          <a:p>
            <a:r>
              <a:rPr lang="en-US" dirty="0" smtClean="0"/>
              <a:t>“Business Process Automation”</a:t>
            </a:r>
            <a:br>
              <a:rPr lang="en-US" dirty="0" smtClean="0"/>
            </a:br>
            <a:r>
              <a:rPr lang="en-US" dirty="0" smtClean="0"/>
              <a:t>(BPA)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External Guide:</a:t>
            </a:r>
          </a:p>
          <a:p>
            <a:pPr algn="l"/>
            <a:r>
              <a:rPr lang="en-US" dirty="0" smtClean="0"/>
              <a:t>Mr. </a:t>
            </a:r>
            <a:r>
              <a:rPr lang="en-US" dirty="0" err="1" smtClean="0"/>
              <a:t>Nilesh</a:t>
            </a:r>
            <a:r>
              <a:rPr lang="en-US" dirty="0" smtClean="0"/>
              <a:t> Shah</a:t>
            </a:r>
          </a:p>
          <a:p>
            <a:pPr algn="l"/>
            <a:r>
              <a:rPr lang="en-IN" sz="1500" dirty="0" smtClean="0"/>
              <a:t>(Assistant </a:t>
            </a:r>
            <a:r>
              <a:rPr lang="en-IN" sz="1500" dirty="0"/>
              <a:t>Vice President, </a:t>
            </a:r>
            <a:r>
              <a:rPr lang="en-IN" sz="1500" dirty="0" smtClean="0"/>
              <a:t>Technology)</a:t>
            </a:r>
            <a:endParaRPr lang="en-US" sz="1500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96348" y="4219856"/>
            <a:ext cx="321794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0070C0"/>
                </a:solidFill>
              </a:rPr>
              <a:t>Internal Guide: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IN" dirty="0" err="1" smtClean="0"/>
              <a:t>Aniruddhkumar</a:t>
            </a:r>
            <a:r>
              <a:rPr lang="en-IN" dirty="0" smtClean="0"/>
              <a:t> </a:t>
            </a:r>
            <a:r>
              <a:rPr lang="en-IN" dirty="0"/>
              <a:t>G. </a:t>
            </a:r>
            <a:r>
              <a:rPr lang="en-IN" dirty="0" err="1" smtClean="0"/>
              <a:t>Fataniya</a:t>
            </a:r>
            <a:endParaRPr lang="en-IN" dirty="0" smtClean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IN" sz="1600" dirty="0" smtClean="0"/>
              <a:t>(Assistant Professor)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IN" sz="16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Dipsi</a:t>
            </a:r>
            <a:r>
              <a:rPr lang="en-US" dirty="0" smtClean="0"/>
              <a:t> Dave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IN" sz="1600" dirty="0"/>
              <a:t>(Assistant Professor)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390964" y="4219856"/>
            <a:ext cx="321793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70C0"/>
                </a:solidFill>
              </a:rPr>
              <a:t>Prepared by:</a:t>
            </a:r>
          </a:p>
          <a:p>
            <a:pPr algn="l"/>
            <a:r>
              <a:rPr lang="en-US" dirty="0" smtClean="0"/>
              <a:t>Varshkumar Patel (14CE107)</a:t>
            </a:r>
            <a:endParaRPr lang="en-US" dirty="0"/>
          </a:p>
          <a:p>
            <a:pPr algn="l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1" y="1693250"/>
            <a:ext cx="1935442" cy="19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Functional Requirements*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828800"/>
            <a:ext cx="11290300" cy="4250028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New Project Entry.</a:t>
            </a:r>
          </a:p>
          <a:p>
            <a:r>
              <a:rPr lang="en-IN" dirty="0" smtClean="0"/>
              <a:t>Daily Work Entry.</a:t>
            </a:r>
          </a:p>
          <a:p>
            <a:pPr lvl="1"/>
            <a:r>
              <a:rPr lang="en-IN" dirty="0" smtClean="0"/>
              <a:t>By Employee ID</a:t>
            </a:r>
          </a:p>
          <a:p>
            <a:pPr lvl="1"/>
            <a:r>
              <a:rPr lang="en-IN" dirty="0" smtClean="0"/>
              <a:t>Per Project ID</a:t>
            </a:r>
          </a:p>
          <a:p>
            <a:r>
              <a:rPr lang="en-IN" dirty="0" smtClean="0"/>
              <a:t>New Project Details.</a:t>
            </a:r>
          </a:p>
          <a:p>
            <a:pPr lvl="1"/>
            <a:r>
              <a:rPr lang="en-IN" dirty="0" smtClean="0"/>
              <a:t>If not only present.</a:t>
            </a:r>
          </a:p>
          <a:p>
            <a:r>
              <a:rPr lang="en-IN" dirty="0" smtClean="0"/>
              <a:t>Excel 2 DB.</a:t>
            </a:r>
          </a:p>
          <a:p>
            <a:pPr lvl="1"/>
            <a:r>
              <a:rPr lang="en-IN" dirty="0" smtClean="0"/>
              <a:t>Connection String.</a:t>
            </a:r>
          </a:p>
          <a:p>
            <a:pPr lvl="1"/>
            <a:r>
              <a:rPr lang="en-IN" dirty="0" smtClean="0"/>
              <a:t>Sheet name in Excel file.</a:t>
            </a:r>
          </a:p>
          <a:p>
            <a:pPr lvl="1"/>
            <a:r>
              <a:rPr lang="en-IN" dirty="0" smtClean="0"/>
              <a:t>Database name to enter to.</a:t>
            </a:r>
          </a:p>
          <a:p>
            <a:r>
              <a:rPr lang="en-IN" dirty="0" smtClean="0"/>
              <a:t>Report Generation.</a:t>
            </a:r>
            <a:endParaRPr lang="en-IN" dirty="0"/>
          </a:p>
          <a:p>
            <a:pPr lvl="1"/>
            <a:r>
              <a:rPr lang="en-IN" dirty="0" smtClean="0"/>
              <a:t>25 different types of report on real time basis.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2902-69A8-4300-B3EC-9067288E8450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 - Functional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Reliability.</a:t>
            </a:r>
          </a:p>
          <a:p>
            <a:r>
              <a:rPr lang="en-IN" dirty="0" smtClean="0"/>
              <a:t>Efficiency.</a:t>
            </a:r>
          </a:p>
          <a:p>
            <a:r>
              <a:rPr lang="en-IN" dirty="0" smtClean="0"/>
              <a:t>Security.</a:t>
            </a:r>
          </a:p>
          <a:p>
            <a:r>
              <a:rPr lang="en-IN" dirty="0" smtClean="0"/>
              <a:t>Availability.</a:t>
            </a:r>
          </a:p>
          <a:p>
            <a:r>
              <a:rPr lang="en-IN" dirty="0" smtClean="0"/>
              <a:t>Portability.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AC392-9885-489A-8160-C9840F1A350F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Case*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ED1A-829E-4C1B-8490-0B1B73F89703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86" y="1617812"/>
            <a:ext cx="5112912" cy="480261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</a:t>
            </a:r>
            <a:r>
              <a:rPr lang="en-IN" dirty="0" smtClean="0"/>
              <a:t>Diagram* </a:t>
            </a:r>
            <a:r>
              <a:rPr lang="en-IN" sz="2000" dirty="0" smtClean="0"/>
              <a:t>Shortened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6C008-FC87-455B-B737-7EE0D26D3CA7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370250"/>
              </p:ext>
            </p:extLst>
          </p:nvPr>
        </p:nvGraphicFramePr>
        <p:xfrm>
          <a:off x="3446908" y="3037902"/>
          <a:ext cx="5336281" cy="169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3" imgW="1541160" imgH="491040" progId="Package">
                  <p:embed/>
                </p:oleObj>
              </mc:Choice>
              <mc:Fallback>
                <p:oleObj name="Packager Shell Object" showAsIcon="1" r:id="rId3" imgW="15411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6908" y="3037902"/>
                        <a:ext cx="5336281" cy="169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58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</a:t>
            </a:r>
            <a:r>
              <a:rPr lang="en-IN" dirty="0" smtClean="0"/>
              <a:t>Diagram* </a:t>
            </a:r>
            <a:r>
              <a:rPr lang="en-IN" sz="2000" dirty="0" smtClean="0"/>
              <a:t>Extended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6075-02CD-4134-9C5B-3A6FD2E1A2BD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graphicFrame>
        <p:nvGraphicFramePr>
          <p:cNvPr id="9" name="Object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425686"/>
              </p:ext>
            </p:extLst>
          </p:nvPr>
        </p:nvGraphicFramePr>
        <p:xfrm>
          <a:off x="3100401" y="3050781"/>
          <a:ext cx="6029295" cy="167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Packager Shell Object" showAsIcon="1" r:id="rId3" imgW="1767960" imgH="491040" progId="Package">
                  <p:embed/>
                </p:oleObj>
              </mc:Choice>
              <mc:Fallback>
                <p:oleObj name="Packager Shell Object" showAsIcon="1" r:id="rId3" imgW="17679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0401" y="3050781"/>
                        <a:ext cx="6029295" cy="1672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7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11201"/>
            <a:ext cx="11290300" cy="750820"/>
          </a:xfrm>
        </p:spPr>
        <p:txBody>
          <a:bodyPr>
            <a:normAutofit/>
          </a:bodyPr>
          <a:lstStyle/>
          <a:p>
            <a:r>
              <a:rPr lang="en-IN" dirty="0"/>
              <a:t>Activity </a:t>
            </a:r>
            <a:r>
              <a:rPr lang="en-IN" dirty="0" smtClean="0"/>
              <a:t>Diagram*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D111-8299-48BF-99C1-AD246AA2C37F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65" y="1703388"/>
            <a:ext cx="5970969" cy="4591050"/>
          </a:xfrm>
        </p:spPr>
      </p:pic>
    </p:spTree>
    <p:extLst>
      <p:ext uri="{BB962C8B-B14F-4D97-AF65-F5344CB8AC3E}">
        <p14:creationId xmlns:p14="http://schemas.microsoft.com/office/powerpoint/2010/main" val="13224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ER Diagram* </a:t>
            </a:r>
            <a:r>
              <a:rPr lang="en-IN" sz="2000" dirty="0"/>
              <a:t>Shortened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0" y="2355621"/>
            <a:ext cx="9993120" cy="32865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729B-FD2A-4BF2-A32D-590207AEF3C5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ER Diagram* </a:t>
            </a:r>
            <a:r>
              <a:rPr lang="en-IN" sz="2000" dirty="0" smtClean="0"/>
              <a:t>Extended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7F21-AB68-4CD9-9F99-AB920C93B2BF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8169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*New Modules may add up further as per requirement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graphicFrame>
        <p:nvGraphicFramePr>
          <p:cNvPr id="9" name="Object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468322"/>
              </p:ext>
            </p:extLst>
          </p:nvPr>
        </p:nvGraphicFramePr>
        <p:xfrm>
          <a:off x="3689733" y="3115175"/>
          <a:ext cx="4850632" cy="154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Packager Shell Object" showAsIcon="1" r:id="rId3" imgW="1541160" imgH="491040" progId="Package">
                  <p:embed/>
                </p:oleObj>
              </mc:Choice>
              <mc:Fallback>
                <p:oleObj name="Packager Shell Object" showAsIcon="1" r:id="rId3" imgW="15411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733" y="3115175"/>
                        <a:ext cx="4850632" cy="1543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5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Report Generation Description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8B47-FE91-4F21-BD2F-678A84A3D1E8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Object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531192"/>
              </p:ext>
            </p:extLst>
          </p:nvPr>
        </p:nvGraphicFramePr>
        <p:xfrm>
          <a:off x="4465715" y="1704433"/>
          <a:ext cx="3298667" cy="4667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Acrobat Document" r:id="rId3" imgW="5667037" imgH="8019948" progId="Acrobat.Document.DC">
                  <p:embed/>
                </p:oleObj>
              </mc:Choice>
              <mc:Fallback>
                <p:oleObj name="Acrobat Document" r:id="rId3" imgW="5667037" imgH="801994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5715" y="1704433"/>
                        <a:ext cx="3298667" cy="4667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5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Document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8B47-FE91-4F21-BD2F-678A84A3D1E8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" name="Object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724054"/>
              </p:ext>
            </p:extLst>
          </p:nvPr>
        </p:nvGraphicFramePr>
        <p:xfrm>
          <a:off x="4525303" y="1788750"/>
          <a:ext cx="3179492" cy="4499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Acrobat Document" r:id="rId3" imgW="5667037" imgH="8019948" progId="Acrobat.Document.DC">
                  <p:embed/>
                </p:oleObj>
              </mc:Choice>
              <mc:Fallback>
                <p:oleObj name="Acrobat Document" r:id="rId3" imgW="5667037" imgH="801994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5303" y="1788750"/>
                        <a:ext cx="3179492" cy="4499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6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2021983"/>
            <a:ext cx="11290300" cy="427280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2400" dirty="0" smtClean="0"/>
              <a:t>What is BPA.</a:t>
            </a:r>
          </a:p>
          <a:p>
            <a:pPr algn="just"/>
            <a:r>
              <a:rPr lang="en-US" sz="2400" dirty="0" smtClean="0"/>
              <a:t>About BPA.</a:t>
            </a:r>
          </a:p>
          <a:p>
            <a:pPr algn="just"/>
            <a:r>
              <a:rPr lang="en-US" sz="2400" dirty="0" smtClean="0"/>
              <a:t>Need for BPA.</a:t>
            </a:r>
          </a:p>
          <a:p>
            <a:pPr algn="just"/>
            <a:r>
              <a:rPr lang="en-US" sz="2400" dirty="0" smtClean="0"/>
              <a:t>Project Plan.</a:t>
            </a:r>
          </a:p>
          <a:p>
            <a:pPr algn="just"/>
            <a:r>
              <a:rPr lang="en-US" sz="2400" dirty="0" smtClean="0"/>
              <a:t>System Requirements.</a:t>
            </a:r>
          </a:p>
          <a:p>
            <a:pPr algn="just"/>
            <a:r>
              <a:rPr lang="en-US" sz="2400" dirty="0" smtClean="0"/>
              <a:t>Functional &amp; Non-Functional Requirements.</a:t>
            </a:r>
          </a:p>
          <a:p>
            <a:pPr algn="just"/>
            <a:r>
              <a:rPr lang="en-US" sz="2400" dirty="0" smtClean="0"/>
              <a:t>UML Diagrams.</a:t>
            </a:r>
          </a:p>
          <a:p>
            <a:pPr lvl="1" algn="just"/>
            <a:r>
              <a:rPr lang="en-US" sz="1800" dirty="0" smtClean="0"/>
              <a:t>Use Case Diagram.</a:t>
            </a:r>
          </a:p>
          <a:p>
            <a:pPr lvl="1" algn="just"/>
            <a:r>
              <a:rPr lang="en-US" sz="1800" dirty="0" smtClean="0"/>
              <a:t>Class Diagram.</a:t>
            </a:r>
          </a:p>
          <a:p>
            <a:pPr lvl="1" algn="just"/>
            <a:r>
              <a:rPr lang="en-US" sz="1800" dirty="0" smtClean="0"/>
              <a:t>Activity Diagram.</a:t>
            </a:r>
          </a:p>
          <a:p>
            <a:pPr lvl="1" algn="just"/>
            <a:r>
              <a:rPr lang="en-US" sz="1800" dirty="0" smtClean="0"/>
              <a:t>ER Diagram.</a:t>
            </a:r>
          </a:p>
          <a:p>
            <a:pPr algn="just"/>
            <a:r>
              <a:rPr lang="en-US" sz="2200" dirty="0" smtClean="0"/>
              <a:t>Report Generation Description.</a:t>
            </a:r>
          </a:p>
          <a:p>
            <a:pPr algn="just"/>
            <a:r>
              <a:rPr lang="en-US" sz="2200" dirty="0" smtClean="0"/>
              <a:t>Testing Document.</a:t>
            </a:r>
          </a:p>
          <a:p>
            <a:pPr algn="just"/>
            <a:r>
              <a:rPr lang="en-US" sz="2200" dirty="0" smtClean="0"/>
              <a:t>Screen Shots.</a:t>
            </a:r>
          </a:p>
          <a:p>
            <a:pPr algn="just"/>
            <a:r>
              <a:rPr lang="en-US" sz="2400" dirty="0" smtClean="0"/>
              <a:t>Conclusion.</a:t>
            </a:r>
          </a:p>
          <a:p>
            <a:pPr algn="just"/>
            <a:r>
              <a:rPr lang="en-US" sz="2400" dirty="0" smtClean="0"/>
              <a:t>Bibliography.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7CF0-141F-4E0F-91C9-93DDA6685749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 Shots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8B47-FE91-4F21-BD2F-678A84A3D1E8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8" name="Object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639860"/>
              </p:ext>
            </p:extLst>
          </p:nvPr>
        </p:nvGraphicFramePr>
        <p:xfrm>
          <a:off x="3067049" y="2324547"/>
          <a:ext cx="6096000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Presentation" r:id="rId4" imgW="6095217" imgH="3428148" progId="PowerPoint.Show.12">
                  <p:embed/>
                </p:oleObj>
              </mc:Choice>
              <mc:Fallback>
                <p:oleObj name="Presentation" r:id="rId4" imgW="6095217" imgH="342814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7049" y="2324547"/>
                        <a:ext cx="6096000" cy="3427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4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smtClean="0"/>
              <a:t>It is a web based portal that will help the company to automate every single process carried out in the company.</a:t>
            </a:r>
          </a:p>
          <a:p>
            <a:pPr lvl="0"/>
            <a:endParaRPr lang="en-IN" dirty="0" smtClean="0"/>
          </a:p>
          <a:p>
            <a:pPr lvl="0"/>
            <a:r>
              <a:rPr lang="en-IN" dirty="0" smtClean="0"/>
              <a:t>From sharing excel files to creating new project on company’s portal will be handled by the BPA portal itself.</a:t>
            </a:r>
          </a:p>
          <a:p>
            <a:pPr lvl="0"/>
            <a:endParaRPr lang="en-IN" dirty="0" smtClean="0"/>
          </a:p>
          <a:p>
            <a:pPr lvl="0"/>
            <a:r>
              <a:rPr lang="en-IN" dirty="0" smtClean="0"/>
              <a:t>It has the capability to merge with current portal for communication i.e. SMS Portal on company premises.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C800-0534-4170-9759-FED7940CDFEC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Bibliography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 smtClean="0">
                <a:solidFill>
                  <a:srgbClr val="0070C0"/>
                </a:solidFill>
                <a:hlinkClick r:id="rId2"/>
              </a:rPr>
              <a:t>https://docs.microsoft.com/en-us/dotnet/csharp/getting-started/introduction-to-the-csharp-language-and-the-net-framework</a:t>
            </a:r>
          </a:p>
          <a:p>
            <a:pPr lvl="0"/>
            <a:endParaRPr lang="en-US" sz="500" u="sng" dirty="0" smtClean="0">
              <a:solidFill>
                <a:srgbClr val="0070C0"/>
              </a:solidFill>
              <a:hlinkClick r:id="rId2"/>
            </a:endParaRPr>
          </a:p>
          <a:p>
            <a:pPr lvl="0"/>
            <a:r>
              <a:rPr lang="en-US" u="sng" dirty="0" smtClean="0">
                <a:solidFill>
                  <a:srgbClr val="0070C0"/>
                </a:solidFill>
                <a:hlinkClick r:id="rId2"/>
              </a:rPr>
              <a:t>http://csharp.net-informations.com/crystal-reports/csharp-crystal-reports-stepbystep.htm</a:t>
            </a:r>
          </a:p>
          <a:p>
            <a:pPr lvl="0"/>
            <a:endParaRPr lang="en-US" sz="500" u="sng" dirty="0" smtClean="0">
              <a:solidFill>
                <a:srgbClr val="0070C0"/>
              </a:solidFill>
              <a:hlinkClick r:id="rId2"/>
            </a:endParaRPr>
          </a:p>
          <a:p>
            <a:pPr lvl="0"/>
            <a:r>
              <a:rPr lang="en-US" u="sng" dirty="0" smtClean="0">
                <a:solidFill>
                  <a:srgbClr val="0070C0"/>
                </a:solidFill>
                <a:hlinkClick r:id="rId2"/>
              </a:rPr>
              <a:t>https://dev.mysql.com/doc/</a:t>
            </a:r>
          </a:p>
          <a:p>
            <a:pPr lvl="0"/>
            <a:endParaRPr lang="en-US" sz="500" u="sng" dirty="0" smtClean="0">
              <a:solidFill>
                <a:srgbClr val="0070C0"/>
              </a:solidFill>
              <a:hlinkClick r:id="rId2"/>
            </a:endParaRPr>
          </a:p>
          <a:p>
            <a:pPr lvl="0"/>
            <a:r>
              <a:rPr lang="en-US" u="sng" dirty="0" smtClean="0">
                <a:solidFill>
                  <a:srgbClr val="0070C0"/>
                </a:solidFill>
                <a:hlinkClick r:id="rId3"/>
              </a:rPr>
              <a:t>https://www.codeproject.com/Questions/1169094/Crystal-report-in-Csharp-windows-application</a:t>
            </a:r>
            <a:endParaRPr lang="en-US" u="sng" dirty="0" smtClean="0">
              <a:solidFill>
                <a:srgbClr val="0070C0"/>
              </a:solidFill>
            </a:endParaRPr>
          </a:p>
          <a:p>
            <a:pPr lvl="0"/>
            <a:endParaRPr lang="en-US" sz="500" u="sng" dirty="0" smtClean="0">
              <a:solidFill>
                <a:srgbClr val="0070C0"/>
              </a:solidFill>
            </a:endParaRPr>
          </a:p>
          <a:p>
            <a:pPr lvl="0"/>
            <a:r>
              <a:rPr lang="en-IN" dirty="0">
                <a:hlinkClick r:id="rId4"/>
              </a:rPr>
              <a:t>http://azureknowledge.com/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C800-0534-4170-9759-FED7940CDFEC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8714-CCAE-45B9-9C49-F705E5B51C14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83218" y="2743201"/>
            <a:ext cx="386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/>
              <a:t>THANK YOU !</a:t>
            </a:r>
            <a:endParaRPr lang="en-IN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703664"/>
            <a:ext cx="11290300" cy="457786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Definition by World Technology Forum:</a:t>
            </a:r>
          </a:p>
          <a:p>
            <a:pPr lvl="1" algn="just"/>
            <a:r>
              <a:rPr lang="en-US" sz="2200" dirty="0"/>
              <a:t>Business </a:t>
            </a:r>
            <a:r>
              <a:rPr lang="en-US" sz="2200" dirty="0" smtClean="0"/>
              <a:t>Process </a:t>
            </a:r>
            <a:r>
              <a:rPr lang="en-US" sz="2200" dirty="0"/>
              <a:t>A</a:t>
            </a:r>
            <a:r>
              <a:rPr lang="en-US" sz="2200" dirty="0" smtClean="0"/>
              <a:t>utomation </a:t>
            </a:r>
            <a:r>
              <a:rPr lang="en-US" sz="2200" dirty="0"/>
              <a:t>(BPA) is the </a:t>
            </a:r>
            <a:r>
              <a:rPr lang="en-US" sz="2200" dirty="0">
                <a:solidFill>
                  <a:srgbClr val="FF0000"/>
                </a:solidFill>
              </a:rPr>
              <a:t>technology-enabled automation of activities or services</a:t>
            </a:r>
            <a:r>
              <a:rPr lang="en-US" sz="2200" dirty="0"/>
              <a:t> that accomplish a specific function or workflow. Business processes can be determined for many different segments of company activities, including sales, management, operations, supply chain, human resources and information technology.</a:t>
            </a:r>
          </a:p>
          <a:p>
            <a:pPr algn="just"/>
            <a:endParaRPr lang="en-US" sz="2400" b="1" dirty="0" smtClean="0"/>
          </a:p>
          <a:p>
            <a:pPr algn="just"/>
            <a:r>
              <a:rPr lang="en-US" sz="2400" b="1" dirty="0" smtClean="0"/>
              <a:t>Definition by Wikipedia:</a:t>
            </a:r>
          </a:p>
          <a:p>
            <a:pPr lvl="1" algn="just"/>
            <a:r>
              <a:rPr lang="en-US" sz="2200" dirty="0"/>
              <a:t>Business P</a:t>
            </a:r>
            <a:r>
              <a:rPr lang="en-US" sz="2200" dirty="0" smtClean="0"/>
              <a:t>rocess Automation </a:t>
            </a:r>
            <a:r>
              <a:rPr lang="en-US" sz="2200" dirty="0"/>
              <a:t>(BPA) is the technology-enabled automation of business processes. It is </a:t>
            </a:r>
            <a:r>
              <a:rPr lang="en-US" sz="2200" dirty="0" smtClean="0"/>
              <a:t>performed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achieve digital transformation</a:t>
            </a:r>
            <a:r>
              <a:rPr lang="en-US" sz="2200" dirty="0"/>
              <a:t> or to </a:t>
            </a:r>
            <a:r>
              <a:rPr lang="en-US" sz="2200" dirty="0">
                <a:solidFill>
                  <a:srgbClr val="FF0000"/>
                </a:solidFill>
              </a:rPr>
              <a:t>increase service quality</a:t>
            </a:r>
            <a:r>
              <a:rPr lang="en-US" sz="2200" dirty="0"/>
              <a:t> or </a:t>
            </a:r>
            <a:r>
              <a:rPr lang="en-US" sz="2200" dirty="0" smtClean="0"/>
              <a:t>to </a:t>
            </a:r>
            <a:r>
              <a:rPr lang="en-US" sz="2200" dirty="0" smtClean="0">
                <a:solidFill>
                  <a:srgbClr val="FF0000"/>
                </a:solidFill>
              </a:rPr>
              <a:t>improve service delivery</a:t>
            </a:r>
            <a:r>
              <a:rPr lang="en-US" sz="2200" dirty="0" smtClean="0"/>
              <a:t> or to </a:t>
            </a:r>
            <a:r>
              <a:rPr lang="en-US" sz="2200" dirty="0" smtClean="0">
                <a:solidFill>
                  <a:srgbClr val="FF0000"/>
                </a:solidFill>
              </a:rPr>
              <a:t>contain costs</a:t>
            </a:r>
            <a:r>
              <a:rPr lang="en-US" sz="2200" dirty="0" smtClean="0"/>
              <a:t>. It consists of integrating applications, restructuring labor resources </a:t>
            </a:r>
            <a:r>
              <a:rPr lang="en-US" sz="2200" dirty="0"/>
              <a:t>and using software applications throughout the organization</a:t>
            </a:r>
            <a:r>
              <a:rPr lang="en-US" sz="2200" dirty="0" smtClean="0"/>
              <a:t>.</a:t>
            </a:r>
          </a:p>
          <a:p>
            <a:pPr marL="457200" lvl="1" indent="0" algn="just">
              <a:buNone/>
            </a:pPr>
            <a:endParaRPr lang="en-US" sz="2200" dirty="0" smtClean="0"/>
          </a:p>
          <a:p>
            <a:pPr algn="just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5FC8-4E3D-4976-B583-C6A34DE097C0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BPA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703664"/>
            <a:ext cx="11290300" cy="3795615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 web application/portal that is built to maintain and analyze all the work done in company with few simple clicks.</a:t>
            </a:r>
          </a:p>
          <a:p>
            <a:pPr algn="just"/>
            <a:r>
              <a:rPr lang="en-IN" sz="2400" dirty="0"/>
              <a:t>Automate the process which can generate Daily/Monthly/Quarterly/Yearly revenue report and other reports to give detail insight to the multiple stakeholders</a:t>
            </a:r>
            <a:r>
              <a:rPr lang="en-IN" sz="2400" dirty="0" smtClean="0"/>
              <a:t>.</a:t>
            </a:r>
          </a:p>
          <a:p>
            <a:pPr algn="just"/>
            <a:r>
              <a:rPr lang="en-US" sz="2400" dirty="0" smtClean="0"/>
              <a:t>This portal has role base and rule base access levels.</a:t>
            </a:r>
          </a:p>
          <a:p>
            <a:pPr algn="just"/>
            <a:r>
              <a:rPr lang="en-US" sz="2400" dirty="0" smtClean="0"/>
              <a:t>Generate reports on real time basis: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 Based on daily work carried out by the company.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 Based on the profit they make per project.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More than 25 such types of report can be generated.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F058-2069-44E2-9048-6D62634F95B1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5494385"/>
            <a:ext cx="11774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Generated reports can then be saved as pdf file or can be mailed directly via SMS </a:t>
            </a:r>
          </a:p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Portal (Company’s intranet portal).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BPA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 smtClean="0"/>
              <a:t>At present, the company was working on offline files(i.e. Excel sheets) for maintaining the project record and details.</a:t>
            </a:r>
          </a:p>
          <a:p>
            <a:pPr algn="just"/>
            <a:endParaRPr lang="en-US" sz="500" dirty="0" smtClean="0"/>
          </a:p>
          <a:p>
            <a:pPr algn="just"/>
            <a:r>
              <a:rPr lang="en-US" sz="2400" dirty="0" smtClean="0"/>
              <a:t>Sharing of the files was also required every time they make some change in the project or whatsoever.</a:t>
            </a:r>
          </a:p>
          <a:p>
            <a:pPr algn="just"/>
            <a:endParaRPr lang="en-US" sz="500" dirty="0" smtClean="0"/>
          </a:p>
          <a:p>
            <a:pPr algn="just"/>
            <a:r>
              <a:rPr lang="en-US" sz="2400" dirty="0" smtClean="0"/>
              <a:t>The company was in need to make everything available about the project to them on real time basis.</a:t>
            </a:r>
          </a:p>
          <a:p>
            <a:pPr algn="just"/>
            <a:endParaRPr lang="en-US" sz="500" dirty="0" smtClean="0"/>
          </a:p>
          <a:p>
            <a:pPr algn="just"/>
            <a:r>
              <a:rPr lang="en-US" sz="2400" dirty="0" smtClean="0"/>
              <a:t>Efficiency of any department and employee can easily be tracked and noted by the report generation portal.</a:t>
            </a:r>
          </a:p>
          <a:p>
            <a:pPr algn="just"/>
            <a:endParaRPr lang="en-US" sz="500" dirty="0" smtClean="0"/>
          </a:p>
          <a:p>
            <a:pPr algn="just"/>
            <a:r>
              <a:rPr lang="en-US" sz="2400" dirty="0" smtClean="0"/>
              <a:t>Scheduling of projects within the company can be done easily with the help of this portal.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DF71-2306-456F-B543-D1D3AE1793A7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556"/>
          <a:stretch/>
        </p:blipFill>
        <p:spPr>
          <a:xfrm>
            <a:off x="1414224" y="2093803"/>
            <a:ext cx="9377516" cy="38948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E0C-FBD0-4A71-9EE6-5D0206D47C7E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0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 </a:t>
            </a:r>
            <a:r>
              <a:rPr lang="en-US" sz="1500" dirty="0" smtClean="0"/>
              <a:t>Cont.</a:t>
            </a:r>
            <a:endParaRPr lang="en-US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F088-5AD8-48E5-B8E1-F2EA2B41CA56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5" b="31855"/>
          <a:stretch/>
        </p:blipFill>
        <p:spPr>
          <a:xfrm>
            <a:off x="1234581" y="2202288"/>
            <a:ext cx="9655585" cy="37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 </a:t>
            </a:r>
            <a:r>
              <a:rPr lang="en-US" sz="1500" dirty="0" smtClean="0"/>
              <a:t>Cont.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28" y="2330241"/>
            <a:ext cx="9747086" cy="35940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F088-5AD8-48E5-B8E1-F2EA2B41CA56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Software Requirements: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 Visual Studios 2013 Ultimate.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IN" dirty="0" smtClean="0"/>
              <a:t>.NET Framework 2.5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 MYSQL </a:t>
            </a:r>
            <a:r>
              <a:rPr lang="en-IN" dirty="0"/>
              <a:t>Workbench</a:t>
            </a:r>
            <a:r>
              <a:rPr lang="en-IN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 SMS Portal(Company’s intranet portal).</a:t>
            </a:r>
          </a:p>
          <a:p>
            <a:pPr marL="457200" lvl="1" indent="0">
              <a:buNone/>
            </a:pPr>
            <a:endParaRPr lang="en-IN" dirty="0" smtClean="0"/>
          </a:p>
          <a:p>
            <a:r>
              <a:rPr lang="en-IN" dirty="0"/>
              <a:t>Hardware Specification: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 Windows OS </a:t>
            </a:r>
            <a:r>
              <a:rPr lang="en-IN" dirty="0"/>
              <a:t>64-bit system, </a:t>
            </a:r>
            <a:r>
              <a:rPr lang="en-IN" dirty="0" smtClean="0"/>
              <a:t>8GB RAM, 1TB HDD.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 Azure B+ OS(Linux Based), 64-bit system, 6GB RAM, 1TB HDD.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F943-6A01-4EC1-946F-99CA616448AC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 &amp; P U. Patel Department of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</TotalTime>
  <Words>982</Words>
  <Application>Microsoft Office PowerPoint</Application>
  <PresentationFormat>Widescreen</PresentationFormat>
  <Paragraphs>189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Times New Roman</vt:lpstr>
      <vt:lpstr>Office Theme</vt:lpstr>
      <vt:lpstr>Packager Shell Object</vt:lpstr>
      <vt:lpstr>Acrobat Document</vt:lpstr>
      <vt:lpstr>Presentation</vt:lpstr>
      <vt:lpstr>“Business Process Automation” (BPA)</vt:lpstr>
      <vt:lpstr>Contents</vt:lpstr>
      <vt:lpstr>What is BPA</vt:lpstr>
      <vt:lpstr>About BPA</vt:lpstr>
      <vt:lpstr>Need for BPA</vt:lpstr>
      <vt:lpstr>Project Plan</vt:lpstr>
      <vt:lpstr>Project Plan Cont.</vt:lpstr>
      <vt:lpstr>Project Plan Cont.</vt:lpstr>
      <vt:lpstr>Requirements</vt:lpstr>
      <vt:lpstr>Functional Requirements*</vt:lpstr>
      <vt:lpstr>Non - Functional Requirements</vt:lpstr>
      <vt:lpstr>Use Case* </vt:lpstr>
      <vt:lpstr>Class Diagram* Shortened</vt:lpstr>
      <vt:lpstr>Class Diagram* Extended</vt:lpstr>
      <vt:lpstr>Activity Diagram*</vt:lpstr>
      <vt:lpstr>ER Diagram* Shortened</vt:lpstr>
      <vt:lpstr>ER Diagram* Extended</vt:lpstr>
      <vt:lpstr>Report Generation Description</vt:lpstr>
      <vt:lpstr>Testing Document</vt:lpstr>
      <vt:lpstr>Screen Shots</vt:lpstr>
      <vt:lpstr>Conclusion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“Title”</dc:title>
  <dc:creator>Ronak</dc:creator>
  <cp:lastModifiedBy>Varsh Patel</cp:lastModifiedBy>
  <cp:revision>76</cp:revision>
  <dcterms:created xsi:type="dcterms:W3CDTF">2016-02-13T05:22:47Z</dcterms:created>
  <dcterms:modified xsi:type="dcterms:W3CDTF">2018-04-26T02:34:03Z</dcterms:modified>
</cp:coreProperties>
</file>